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10" autoAdjust="0"/>
  </p:normalViewPr>
  <p:slideViewPr>
    <p:cSldViewPr>
      <p:cViewPr varScale="1">
        <p:scale>
          <a:sx n="98" d="100"/>
          <a:sy n="98" d="100"/>
        </p:scale>
        <p:origin x="18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9D9BA-8368-4B80-8663-84B53D35F838}" type="datetimeFigureOut">
              <a:rPr lang="fr-FR" smtClean="0"/>
              <a:t>18/04/2022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20B8C-0282-49DC-B604-C38389B245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010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EF66A0F-F473-42BE-9702-50F90AE04B62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708C3DE-1AD1-4872-B6C1-477DD3BCF8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Dans cette nouvelle capsule,</a:t>
            </a:r>
            <a:r>
              <a:rPr lang="fr-FR" baseline="0" dirty="0" smtClean="0"/>
              <a:t> nous allons voir comment mettre en place une communication </a:t>
            </a:r>
            <a:r>
              <a:rPr lang="fr-FR" baseline="0" dirty="0" err="1" smtClean="0"/>
              <a:t>Client/Serveur</a:t>
            </a:r>
            <a:r>
              <a:rPr lang="fr-FR" baseline="0" dirty="0" smtClean="0"/>
              <a:t> par TCP entre une carte Arduino et une interface Web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Petit rappel</a:t>
            </a:r>
            <a:r>
              <a:rPr lang="fr-FR" baseline="0" dirty="0" smtClean="0"/>
              <a:t> concernant la communication </a:t>
            </a:r>
            <a:r>
              <a:rPr lang="fr-FR" baseline="0" dirty="0" err="1" smtClean="0"/>
              <a:t>Client/Serveur</a:t>
            </a:r>
            <a:r>
              <a:rPr lang="fr-FR" baseline="0" dirty="0" smtClean="0"/>
              <a:t>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</a:t>
            </a:r>
          </a:p>
          <a:p>
            <a:r>
              <a:rPr lang="fr-FR" baseline="0" dirty="0" smtClean="0"/>
              <a:t>LA communication </a:t>
            </a:r>
            <a:r>
              <a:rPr lang="fr-FR" baseline="0" dirty="0" err="1" smtClean="0"/>
              <a:t>Client/Serveur</a:t>
            </a:r>
            <a:r>
              <a:rPr lang="fr-FR" baseline="0" dirty="0" smtClean="0"/>
              <a:t> nécessite la création d’un Socket sur le Serveur. Le serveur se met alors en écoute permanente de connexion sur ce socket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). </a:t>
            </a:r>
          </a:p>
          <a:p>
            <a:r>
              <a:rPr lang="fr-FR" dirty="0" smtClean="0"/>
              <a:t>Lors qu’un Client veut se connecter au serveur</a:t>
            </a:r>
            <a:r>
              <a:rPr lang="fr-FR" baseline="0" dirty="0" smtClean="0"/>
              <a:t>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), il lui faudra donc se connecter à cet socket en indiquant l’adresse IP et le port qui est ouvert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</a:t>
            </a:r>
          </a:p>
          <a:p>
            <a:r>
              <a:rPr lang="fr-FR" baseline="0" dirty="0" smtClean="0"/>
              <a:t>Une fois la REQUETE de connexion acceptée par le serveur, la communication entre le Client et le serveur est alors active et bidirectionnelle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Dans</a:t>
            </a:r>
            <a:r>
              <a:rPr lang="fr-FR" baseline="0" dirty="0" smtClean="0"/>
              <a:t> cette activité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), la partie Serveur sur Arduino permettra la commande de la gâche électrique via une interface de puissance (RELAIS), ainsi que la lecture du niveau de batterie.</a:t>
            </a:r>
          </a:p>
          <a:p>
            <a:r>
              <a:rPr lang="fr-FR" baseline="0" dirty="0" smtClean="0"/>
              <a:t>Le Client 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 doit pouvoir commander à distance l'accès à l'habitation, et visualiser le niveau de batterie restante en % à partir d’une interface de communication Web sur un navigateur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Voici le modèle qui sera utilisé pour la simulation</a:t>
            </a:r>
            <a:r>
              <a:rPr lang="fr-FR" baseline="0" dirty="0" smtClean="0"/>
              <a:t> :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une carte Arduino </a:t>
            </a:r>
            <a:r>
              <a:rPr lang="fr-FR" baseline="0" dirty="0" err="1" smtClean="0"/>
              <a:t>Mega</a:t>
            </a:r>
            <a:r>
              <a:rPr lang="fr-FR" baseline="0" dirty="0" smtClean="0"/>
              <a:t> pour la programmation du Serveur,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un module Relais pour la commande de la GACHE,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un POTENTIOMETRE pour la modification de la tension batterie et enfin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le module Ethernet pour la communication TCP/IP  via la carte réseau de votre PC grâce au module </a:t>
            </a:r>
            <a:r>
              <a:rPr lang="fr-FR" dirty="0" smtClean="0"/>
              <a:t>ENC28J60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fait derrière le Module Ethernet </a:t>
            </a:r>
            <a:r>
              <a:rPr lang="fr-FR" b="1" baseline="0" dirty="0" smtClean="0"/>
              <a:t>(CLICK) </a:t>
            </a:r>
            <a:r>
              <a:rPr lang="fr-FR" dirty="0" smtClean="0"/>
              <a:t>se cache un circuit électronique : l’ENC28J60 </a:t>
            </a:r>
            <a:r>
              <a:rPr lang="fr-FR" b="1" baseline="0" dirty="0" smtClean="0"/>
              <a:t>(CLICK) . </a:t>
            </a:r>
            <a:r>
              <a:rPr lang="fr-FR" dirty="0" smtClean="0"/>
              <a:t>Celui-ci permet d’utiliser la carte réseau de la machine comme interface Réseau pour le</a:t>
            </a:r>
            <a:r>
              <a:rPr lang="fr-FR" baseline="0" dirty="0" smtClean="0"/>
              <a:t> simulateur ISIS</a:t>
            </a:r>
          </a:p>
          <a:p>
            <a:r>
              <a:rPr lang="fr-FR" baseline="0" dirty="0" smtClean="0"/>
              <a:t>Ce circuit utilise tout comme le module Ethernet le bus SPI pour communiquer avec Arduino.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 librairie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UIPEthernet</a:t>
            </a:r>
            <a:r>
              <a:rPr lang="fr-FR" baseline="0" dirty="0" smtClean="0"/>
              <a:t> permet de commander le module Ethernet à base de </a:t>
            </a:r>
            <a:r>
              <a:rPr lang="fr-FR" dirty="0" smtClean="0"/>
              <a:t>l’ENC28J60 </a:t>
            </a:r>
            <a:r>
              <a:rPr lang="fr-FR" b="1" baseline="0" dirty="0" smtClean="0"/>
              <a:t>(CLICK)</a:t>
            </a:r>
            <a:r>
              <a:rPr lang="fr-FR" dirty="0" smtClean="0"/>
              <a:t>. L’intérêt majeur étant que les fonctions utilisées </a:t>
            </a:r>
            <a:r>
              <a:rPr lang="fr-FR" b="1" baseline="0" dirty="0" smtClean="0"/>
              <a:t>(CLICK) </a:t>
            </a:r>
            <a:r>
              <a:rPr lang="fr-FR" dirty="0" smtClean="0"/>
              <a:t> sont exactement les mêmes</a:t>
            </a:r>
            <a:r>
              <a:rPr lang="fr-FR" baseline="0" dirty="0" smtClean="0"/>
              <a:t> que celles utilisées par la librairie Ethernet Arduino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des modules Shield Ethernet qui utilisent le contrôleur </a:t>
            </a:r>
            <a:r>
              <a:rPr lang="fr-FR" dirty="0" smtClean="0"/>
              <a:t>W5100.</a:t>
            </a:r>
            <a:endParaRPr lang="fr-FR" baseline="0" dirty="0" smtClean="0"/>
          </a:p>
          <a:p>
            <a:endParaRPr lang="fr-FR" baseline="0" dirty="0" smtClean="0"/>
          </a:p>
          <a:p>
            <a:r>
              <a:rPr lang="fr-FR" baseline="0" dirty="0" smtClean="0"/>
              <a:t>Ce qui permet de simuler puis de prototyper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 directement la solution simplement en changeant la librairie du programme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Voici les différentes broches</a:t>
            </a:r>
            <a:r>
              <a:rPr lang="fr-FR" baseline="0" dirty="0" smtClean="0"/>
              <a:t> utilisées pour le module Arduino :</a:t>
            </a:r>
          </a:p>
          <a:p>
            <a:r>
              <a:rPr lang="fr-FR" b="1" baseline="0" dirty="0" smtClean="0"/>
              <a:t>(CLICK) </a:t>
            </a:r>
            <a:r>
              <a:rPr lang="fr-FR" baseline="0" dirty="0" smtClean="0"/>
              <a:t>La commande de la GACHE se fera par la broche A3.</a:t>
            </a:r>
          </a:p>
          <a:p>
            <a:r>
              <a:rPr lang="fr-FR" b="1" baseline="0" dirty="0" smtClean="0"/>
              <a:t>(CLICK)  </a:t>
            </a:r>
            <a:r>
              <a:rPr lang="fr-FR" baseline="0" dirty="0" smtClean="0"/>
              <a:t>Les broches 2 et 50 à 53 seront utilisées par le module Ethernet (Bus SPI)</a:t>
            </a:r>
          </a:p>
          <a:p>
            <a:r>
              <a:rPr lang="fr-FR" b="1" baseline="0" dirty="0" smtClean="0"/>
              <a:t>(CLICK)  </a:t>
            </a:r>
            <a:r>
              <a:rPr lang="fr-FR" baseline="0" dirty="0" smtClean="0"/>
              <a:t>Et enfin A0 sera l’entrée Analogique permettant la mesure de la tension BATTERIE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Voici différentes commandes</a:t>
            </a:r>
            <a:r>
              <a:rPr lang="fr-FR" baseline="0" dirty="0" smtClean="0"/>
              <a:t> utilisées pour la gestion d'un client/serveur sur Arduino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708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11.e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3.jpeg"/><Relationship Id="rId1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11" Type="http://schemas.openxmlformats.org/officeDocument/2006/relationships/image" Target="../media/image2.png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8.wmf"/><Relationship Id="rId19" Type="http://schemas.openxmlformats.org/officeDocument/2006/relationships/image" Target="../media/image12.png"/><Relationship Id="rId4" Type="http://schemas.openxmlformats.org/officeDocument/2006/relationships/image" Target="../media/image1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13" Type="http://schemas.openxmlformats.org/officeDocument/2006/relationships/image" Target="../media/image13.e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gi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11" Type="http://schemas.openxmlformats.org/officeDocument/2006/relationships/image" Target="../media/image18.png"/><Relationship Id="rId5" Type="http://schemas.openxmlformats.org/officeDocument/2006/relationships/image" Target="../media/image2.png"/><Relationship Id="rId15" Type="http://schemas.openxmlformats.org/officeDocument/2006/relationships/image" Target="../media/image20.emf"/><Relationship Id="rId10" Type="http://schemas.openxmlformats.org/officeDocument/2006/relationships/image" Target="../media/image17.png"/><Relationship Id="rId4" Type="http://schemas.openxmlformats.org/officeDocument/2006/relationships/image" Target="../media/image1.png"/><Relationship Id="rId9" Type="http://schemas.openxmlformats.org/officeDocument/2006/relationships/image" Target="../media/image16.gif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10" Type="http://schemas.openxmlformats.org/officeDocument/2006/relationships/image" Target="../media/image24.emf"/><Relationship Id="rId4" Type="http://schemas.openxmlformats.org/officeDocument/2006/relationships/image" Target="../media/image1.png"/><Relationship Id="rId9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hyperlink" Target="https://www.arduino.cc/en/Reference/ServerBegin" TargetMode="External"/><Relationship Id="rId18" Type="http://schemas.openxmlformats.org/officeDocument/2006/relationships/image" Target="../media/image25.e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6.png"/><Relationship Id="rId12" Type="http://schemas.openxmlformats.org/officeDocument/2006/relationships/hyperlink" Target="https://www.arduino.cc/en/Reference/EthernetServer" TargetMode="External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6" Type="http://schemas.openxmlformats.org/officeDocument/2006/relationships/hyperlink" Target="https://www.arduino.cc/en/Reference/ServerPrintln" TargetMode="Externa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jpeg"/><Relationship Id="rId11" Type="http://schemas.openxmlformats.org/officeDocument/2006/relationships/hyperlink" Target="https://www.arduino.cc/en/Reference/ServerConstructor" TargetMode="External"/><Relationship Id="rId5" Type="http://schemas.openxmlformats.org/officeDocument/2006/relationships/image" Target="../media/image2.png"/><Relationship Id="rId15" Type="http://schemas.openxmlformats.org/officeDocument/2006/relationships/hyperlink" Target="https://www.arduino.cc/en/Reference/ServerWrite" TargetMode="External"/><Relationship Id="rId10" Type="http://schemas.openxmlformats.org/officeDocument/2006/relationships/hyperlink" Target="https://www.arduino.cc/en/Reference/EthernetLocalIP" TargetMode="External"/><Relationship Id="rId4" Type="http://schemas.openxmlformats.org/officeDocument/2006/relationships/image" Target="../media/image1.png"/><Relationship Id="rId9" Type="http://schemas.openxmlformats.org/officeDocument/2006/relationships/hyperlink" Target="https://www.arduino.cc/en/Reference/EthernetBegin" TargetMode="External"/><Relationship Id="rId14" Type="http://schemas.openxmlformats.org/officeDocument/2006/relationships/hyperlink" Target="https://www.arduino.cc/en/Reference/ServerAvailabl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3.jpe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83709" y="29549"/>
            <a:ext cx="6296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SÉANCE 3 – Activité 3</a:t>
            </a:r>
            <a:endParaRPr lang="fr-FR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861048"/>
            <a:ext cx="356118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529800"/>
            <a:ext cx="92163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Communication entre systèmes</a:t>
            </a:r>
          </a:p>
          <a:p>
            <a:pPr algn="ctr"/>
            <a:r>
              <a:rPr lang="fr-FR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 TCP/IP</a:t>
            </a:r>
            <a:endParaRPr lang="fr-FR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Image 7" descr="D:\Cours\Année 2020-2021\Logos_ENT\logo_JBV_SIN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089" y="168009"/>
            <a:ext cx="971550" cy="612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01663" y="2514600"/>
          <a:ext cx="8274050" cy="370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Visio" r:id="rId5" imgW="5980270" imgH="2674772" progId="Visio.Drawing.11">
                  <p:embed/>
                </p:oleObj>
              </mc:Choice>
              <mc:Fallback>
                <p:oleObj name="Visio" r:id="rId5" imgW="5980270" imgH="2674772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3" y="2514600"/>
                        <a:ext cx="8274050" cy="370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030060"/>
              </p:ext>
            </p:extLst>
          </p:nvPr>
        </p:nvGraphicFramePr>
        <p:xfrm>
          <a:off x="2995613" y="2422525"/>
          <a:ext cx="5988050" cy="373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Visio" r:id="rId7" imgW="4267200" imgH="2657374" progId="Visio.Drawing.11">
                  <p:embed/>
                </p:oleObj>
              </mc:Choice>
              <mc:Fallback>
                <p:oleObj name="Visio" r:id="rId7" imgW="4267200" imgH="2657374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2422525"/>
                        <a:ext cx="5988050" cy="373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3203848" y="5157192"/>
          <a:ext cx="3313113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6" name="Visio" r:id="rId9" imgW="3313080" imgH="216000" progId="Visio.Drawing.11">
                  <p:embed/>
                </p:oleObj>
              </mc:Choice>
              <mc:Fallback>
                <p:oleObj name="Visio" r:id="rId9" imgW="3313080" imgH="216000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157192"/>
                        <a:ext cx="3313113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1835696" y="0"/>
            <a:ext cx="73083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Qu’est-ce qu’une communication </a:t>
            </a:r>
          </a:p>
          <a:p>
            <a:pPr algn="ctr"/>
            <a:r>
              <a:rPr lang="fr-FR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Client / Serveur?</a:t>
            </a:r>
            <a:endParaRPr lang="fr-FR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2920578" y="4960218"/>
          <a:ext cx="3856460" cy="593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Visio" r:id="rId13" imgW="2744489" imgH="404361" progId="Visio.Drawing.11">
                  <p:embed/>
                </p:oleObj>
              </mc:Choice>
              <mc:Fallback>
                <p:oleObj name="Visio" r:id="rId13" imgW="2744489" imgH="404361" progId="Visio.Drawing.11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0578" y="4960218"/>
                        <a:ext cx="3856460" cy="5933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959149"/>
              </p:ext>
            </p:extLst>
          </p:nvPr>
        </p:nvGraphicFramePr>
        <p:xfrm>
          <a:off x="809625" y="2789238"/>
          <a:ext cx="3065463" cy="329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Visio" r:id="rId15" imgW="2276551" imgH="2448003" progId="Visio.Drawing.11">
                  <p:embed/>
                </p:oleObj>
              </mc:Choice>
              <mc:Fallback>
                <p:oleObj name="Visio" r:id="rId15" imgW="2276551" imgH="2448003" progId="Visio.Drawing.1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" y="2789238"/>
                        <a:ext cx="3065463" cy="3294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2267743" y="2852936"/>
          <a:ext cx="2024587" cy="1769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Visio" r:id="rId17" imgW="1447693" imgH="1264639" progId="Visio.Drawing.11">
                  <p:embed/>
                </p:oleObj>
              </mc:Choice>
              <mc:Fallback>
                <p:oleObj name="Visio" r:id="rId17" imgW="1447693" imgH="1264639" progId="Visio.Drawing.11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3" y="2852936"/>
                        <a:ext cx="2024587" cy="17692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764583" y="4617329"/>
            <a:ext cx="794199" cy="7871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2051720" y="0"/>
            <a:ext cx="70922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Présentation du Système</a:t>
            </a:r>
            <a:endParaRPr lang="fr-FR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50" name="Groupe 49"/>
          <p:cNvGrpSpPr/>
          <p:nvPr/>
        </p:nvGrpSpPr>
        <p:grpSpPr>
          <a:xfrm>
            <a:off x="1793146" y="1653217"/>
            <a:ext cx="7151846" cy="3744416"/>
            <a:chOff x="539552" y="1845358"/>
            <a:chExt cx="8289654" cy="4391954"/>
          </a:xfrm>
        </p:grpSpPr>
        <p:pic>
          <p:nvPicPr>
            <p:cNvPr id="16" name="Picture 2" descr="C:\Users\peuge\AppData\Local\Microsoft\Windows\Temporary Internet Files\Content.IE5\P8932H06\I38WJ44R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23928" y="2924944"/>
              <a:ext cx="1496450" cy="1455691"/>
            </a:xfrm>
            <a:prstGeom prst="rect">
              <a:avLst/>
            </a:prstGeom>
            <a:noFill/>
          </p:spPr>
        </p:pic>
        <p:pic>
          <p:nvPicPr>
            <p:cNvPr id="18" name="Picture 4" descr="C:\Users\peuge\AppData\Local\Microsoft\Windows\Temporary Internet Files\Content.IE5\P8932H06\OMI7AXQ5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030802" y="2947420"/>
              <a:ext cx="993513" cy="843115"/>
            </a:xfrm>
            <a:prstGeom prst="rect">
              <a:avLst/>
            </a:prstGeom>
            <a:noFill/>
          </p:spPr>
        </p:pic>
        <p:pic>
          <p:nvPicPr>
            <p:cNvPr id="19" name="Picture 6" descr="C:\Users\peuge\AppData\Local\Microsoft\Windows\Temporary Internet Files\Content.IE5\P8932H06\UJYJM910.gif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862867" y="2991795"/>
              <a:ext cx="966339" cy="798740"/>
            </a:xfrm>
            <a:prstGeom prst="rect">
              <a:avLst/>
            </a:prstGeom>
            <a:noFill/>
          </p:spPr>
        </p:pic>
        <p:cxnSp>
          <p:nvCxnSpPr>
            <p:cNvPr id="23" name="Connecteur droit avec flèche 22"/>
            <p:cNvCxnSpPr/>
            <p:nvPr/>
          </p:nvCxnSpPr>
          <p:spPr>
            <a:xfrm>
              <a:off x="6434796" y="2385151"/>
              <a:ext cx="8221" cy="56227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>
              <a:off x="5435381" y="3391165"/>
              <a:ext cx="595421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/>
            <p:nvPr/>
          </p:nvCxnSpPr>
          <p:spPr>
            <a:xfrm>
              <a:off x="7038437" y="3435540"/>
              <a:ext cx="778628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5548237" y="2814297"/>
              <a:ext cx="38985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fr-FR" sz="32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#</a:t>
              </a:r>
              <a:endParaRPr lang="fr-FR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977811" y="1845358"/>
              <a:ext cx="84350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-FR" sz="32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12V</a:t>
              </a:r>
              <a:endParaRPr lang="fr-FR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944870" y="3944554"/>
              <a:ext cx="521031" cy="786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2" name="Connecteur droit avec flèche 31"/>
            <p:cNvCxnSpPr/>
            <p:nvPr/>
          </p:nvCxnSpPr>
          <p:spPr>
            <a:xfrm flipH="1">
              <a:off x="5393704" y="4184462"/>
              <a:ext cx="595421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/>
            <p:cNvCxnSpPr/>
            <p:nvPr/>
          </p:nvCxnSpPr>
          <p:spPr>
            <a:xfrm>
              <a:off x="3311521" y="3824600"/>
              <a:ext cx="595421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 flipH="1">
              <a:off x="3311521" y="3644669"/>
              <a:ext cx="595421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 rot="10800000">
              <a:off x="5466005" y="3621453"/>
              <a:ext cx="452368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fr-FR" sz="32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U</a:t>
              </a:r>
              <a:endParaRPr lang="fr-FR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415080" y="3044899"/>
              <a:ext cx="38985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fr-FR" sz="32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#</a:t>
              </a:r>
              <a:endParaRPr lang="fr-FR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060454" y="3285518"/>
              <a:ext cx="1257300" cy="88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Rectangle horizontal à deux flèches 44"/>
            <p:cNvSpPr/>
            <p:nvPr/>
          </p:nvSpPr>
          <p:spPr>
            <a:xfrm>
              <a:off x="1043608" y="2636912"/>
              <a:ext cx="360040" cy="1800200"/>
            </a:xfrm>
            <a:prstGeom prst="leftRightArrowCallou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827584" y="2060848"/>
              <a:ext cx="7922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b="1" dirty="0" smtClean="0">
                  <a:solidFill>
                    <a:schemeClr val="bg1"/>
                  </a:solidFill>
                </a:rPr>
                <a:t>LAN</a:t>
              </a:r>
              <a:endParaRPr lang="fr-FR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Double flèche horizontale 46"/>
            <p:cNvSpPr/>
            <p:nvPr/>
          </p:nvSpPr>
          <p:spPr>
            <a:xfrm>
              <a:off x="1475656" y="3501008"/>
              <a:ext cx="504056" cy="72008"/>
            </a:xfrm>
            <a:prstGeom prst="leftRightArrow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8" name="Rectangle horizontal à deux flèches 47"/>
            <p:cNvSpPr/>
            <p:nvPr/>
          </p:nvSpPr>
          <p:spPr>
            <a:xfrm>
              <a:off x="1043608" y="4437112"/>
              <a:ext cx="360040" cy="1800200"/>
            </a:xfrm>
            <a:prstGeom prst="leftRightArrowCallou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Double flèche horizontale 48"/>
            <p:cNvSpPr/>
            <p:nvPr/>
          </p:nvSpPr>
          <p:spPr>
            <a:xfrm>
              <a:off x="539552" y="5301208"/>
              <a:ext cx="504056" cy="72008"/>
            </a:xfrm>
            <a:prstGeom prst="leftRightArrow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51" name="Ellipse 50"/>
          <p:cNvSpPr/>
          <p:nvPr/>
        </p:nvSpPr>
        <p:spPr>
          <a:xfrm>
            <a:off x="2725114" y="1420577"/>
            <a:ext cx="6372200" cy="3240360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323528" y="3789040"/>
          <a:ext cx="1368152" cy="1750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Visio" r:id="rId12" imgW="1062217" imgH="1358306" progId="Visio.Drawing.11">
                  <p:embed/>
                </p:oleObj>
              </mc:Choice>
              <mc:Fallback>
                <p:oleObj name="Visio" r:id="rId12" imgW="1062217" imgH="1358306" progId="Visio.Drawing.1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789040"/>
                        <a:ext cx="1368152" cy="17505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Ellipse 43"/>
          <p:cNvSpPr/>
          <p:nvPr/>
        </p:nvSpPr>
        <p:spPr>
          <a:xfrm>
            <a:off x="0" y="3717032"/>
            <a:ext cx="1907704" cy="1935832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2915816" y="3645024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172.17.8.24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788024" y="2204864"/>
            <a:ext cx="1061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SERVEUR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68080" y="2630626"/>
            <a:ext cx="920119" cy="70070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25188" y="3310255"/>
            <a:ext cx="949789" cy="956824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31952" y="4804716"/>
            <a:ext cx="2586324" cy="2075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1835696" y="0"/>
            <a:ext cx="73083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Modèle de Simulation…</a:t>
            </a:r>
            <a:endParaRPr lang="fr-FR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619" y="830997"/>
            <a:ext cx="8546762" cy="5874556"/>
          </a:xfrm>
          <a:prstGeom prst="rect">
            <a:avLst/>
          </a:prstGeom>
        </p:spPr>
      </p:pic>
      <p:sp>
        <p:nvSpPr>
          <p:cNvPr id="26" name="Ellipse 25"/>
          <p:cNvSpPr/>
          <p:nvPr/>
        </p:nvSpPr>
        <p:spPr>
          <a:xfrm>
            <a:off x="1020819" y="3194974"/>
            <a:ext cx="3189418" cy="3204356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5915595" y="1124744"/>
            <a:ext cx="2016224" cy="2016224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1038644" y="980728"/>
            <a:ext cx="633343" cy="910990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6372200" y="3645024"/>
            <a:ext cx="2232248" cy="1584176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  <p:bldP spid="28" grpId="1" animBg="1"/>
      <p:bldP spid="29" grpId="0" animBg="1"/>
      <p:bldP spid="29" grpId="1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1907704" y="0"/>
            <a:ext cx="72362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Simulation du Module Ethernet…</a:t>
            </a:r>
            <a:endParaRPr lang="fr-FR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0" y="2060848"/>
          <a:ext cx="4681531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Visio" r:id="rId7" imgW="1493313" imgH="1056790" progId="Visio.Drawing.11">
                  <p:embed/>
                </p:oleObj>
              </mc:Choice>
              <mc:Fallback>
                <p:oleObj name="Visio" r:id="rId7" imgW="1493313" imgH="1056790" progId="Visio.Drawing.11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060848"/>
                        <a:ext cx="4681531" cy="33123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Connecteur droit avec flèche 9"/>
          <p:cNvCxnSpPr/>
          <p:nvPr/>
        </p:nvCxnSpPr>
        <p:spPr>
          <a:xfrm>
            <a:off x="4716016" y="3645024"/>
            <a:ext cx="1368152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6228184" y="2132856"/>
          <a:ext cx="2711135" cy="3170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9" name="Visio" r:id="rId9" imgW="2406253" imgH="2814597" progId="Visio.Drawing.11">
                  <p:embed/>
                </p:oleObj>
              </mc:Choice>
              <mc:Fallback>
                <p:oleObj name="Visio" r:id="rId9" imgW="2406253" imgH="2814597" progId="Visio.Drawing.1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2132856"/>
                        <a:ext cx="2711135" cy="31707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1907704" y="0"/>
            <a:ext cx="723629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Librairie </a:t>
            </a:r>
            <a:r>
              <a:rPr lang="fr-FR" sz="4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UIPEthernet</a:t>
            </a:r>
            <a:endParaRPr lang="fr-FR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3635896" y="1340768"/>
            <a:ext cx="1152128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2008620" y="1527884"/>
            <a:ext cx="1872208" cy="106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4860032" y="1124744"/>
            <a:ext cx="198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bg1"/>
                </a:solidFill>
              </a:rPr>
              <a:t>UIPEthernet.h</a:t>
            </a:r>
            <a:endParaRPr lang="fr-FR" sz="2400" b="1" dirty="0">
              <a:solidFill>
                <a:schemeClr val="bg1"/>
              </a:solidFill>
            </a:endParaRP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2039796" y="4161004"/>
            <a:ext cx="26881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Connecteur droit avec flèche 13"/>
          <p:cNvCxnSpPr/>
          <p:nvPr/>
        </p:nvCxnSpPr>
        <p:spPr>
          <a:xfrm>
            <a:off x="4499992" y="4005064"/>
            <a:ext cx="1152128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724128" y="3789040"/>
            <a:ext cx="1540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bg1"/>
                </a:solidFill>
              </a:rPr>
              <a:t>Ethernet.h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79512" y="1772816"/>
            <a:ext cx="1818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SIMULATION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51520" y="4797152"/>
            <a:ext cx="2049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PROTOTYPAGE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32040" y="155679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9"/>
              </a:rPr>
              <a:t>begin()</a:t>
            </a:r>
            <a:r>
              <a:rPr lang="fr-F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fr-FR" dirty="0" err="1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0"/>
              </a:rPr>
              <a:t>localIP</a:t>
            </a:r>
            <a:r>
              <a:rPr lang="fr-FR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0"/>
              </a:rPr>
              <a:t>()</a:t>
            </a:r>
            <a:r>
              <a:rPr lang="fr-F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1"/>
              </a:rPr>
              <a:t>Server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2"/>
              </a:rPr>
              <a:t>EthernetServer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2"/>
              </a:rPr>
              <a:t>()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3"/>
              </a:rPr>
              <a:t>begin()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4"/>
              </a:rPr>
              <a:t>available()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5"/>
              </a:rPr>
              <a:t>write()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6"/>
              </a:rPr>
              <a:t>println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6"/>
              </a:rPr>
              <a:t>()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etc… </a:t>
            </a:r>
          </a:p>
          <a:p>
            <a:r>
              <a:rPr lang="fr-F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endParaRPr lang="fr-FR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24128" y="427267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hlinkClick r:id="rId9"/>
              </a:rPr>
              <a:t>begin()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</a:p>
          <a:p>
            <a:r>
              <a:rPr lang="fr-FR" dirty="0" err="1" smtClean="0">
                <a:solidFill>
                  <a:schemeClr val="bg1"/>
                </a:solidFill>
                <a:hlinkClick r:id="rId10"/>
              </a:rPr>
              <a:t>localIP</a:t>
            </a:r>
            <a:r>
              <a:rPr lang="fr-FR" dirty="0" smtClean="0">
                <a:solidFill>
                  <a:schemeClr val="bg1"/>
                </a:solidFill>
                <a:hlinkClick r:id="rId10"/>
              </a:rPr>
              <a:t>()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  <a:hlinkClick r:id="rId11"/>
              </a:rPr>
              <a:t>Server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bg1"/>
                </a:solidFill>
                <a:hlinkClick r:id="rId12"/>
              </a:rPr>
              <a:t>EthernetServer</a:t>
            </a:r>
            <a:r>
              <a:rPr lang="en-US" dirty="0" smtClean="0">
                <a:solidFill>
                  <a:schemeClr val="bg1"/>
                </a:solidFill>
                <a:hlinkClick r:id="rId12"/>
              </a:rPr>
              <a:t>()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  <a:hlinkClick r:id="rId13"/>
              </a:rPr>
              <a:t>begin()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  <a:hlinkClick r:id="rId14"/>
              </a:rPr>
              <a:t>available()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  <a:hlinkClick r:id="rId15"/>
              </a:rPr>
              <a:t>write()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bg1"/>
                </a:solidFill>
                <a:hlinkClick r:id="rId16"/>
              </a:rPr>
              <a:t>println</a:t>
            </a:r>
            <a:r>
              <a:rPr lang="en-US" dirty="0" smtClean="0">
                <a:solidFill>
                  <a:schemeClr val="bg1"/>
                </a:solidFill>
                <a:hlinkClick r:id="rId16"/>
              </a:rPr>
              <a:t>()</a:t>
            </a:r>
            <a:r>
              <a:rPr lang="en-US" dirty="0" smtClean="0">
                <a:solidFill>
                  <a:schemeClr val="bg1"/>
                </a:solidFill>
              </a:rPr>
              <a:t> etc… 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7092280" y="1340768"/>
          <a:ext cx="1584176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name="Visio" r:id="rId17" imgW="776080" imgH="2231001" progId="Visio.Drawing.11">
                  <p:embed/>
                </p:oleObj>
              </mc:Choice>
              <mc:Fallback>
                <p:oleObj name="Visio" r:id="rId17" imgW="776080" imgH="2231001" progId="Visio.Drawing.1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1340768"/>
                        <a:ext cx="1584176" cy="280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7" grpId="0"/>
      <p:bldP spid="18" grpId="0"/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1835696" y="0"/>
            <a:ext cx="73083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Connexions utilisées sur Arduino…</a:t>
            </a:r>
            <a:endParaRPr lang="fr-FR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146895"/>
              </p:ext>
            </p:extLst>
          </p:nvPr>
        </p:nvGraphicFramePr>
        <p:xfrm>
          <a:off x="47058" y="1930400"/>
          <a:ext cx="8964488" cy="3263651"/>
        </p:xfrm>
        <a:graphic>
          <a:graphicData uri="http://schemas.openxmlformats.org/drawingml/2006/table">
            <a:tbl>
              <a:tblPr/>
              <a:tblGrid>
                <a:gridCol w="1389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181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4520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Broche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SIGNAL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RÔLE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828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RXD0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Réception données en série sur Port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USB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828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TXD0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Transmission des données en série sur port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USB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(débogage)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620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2400" dirty="0" smtClean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A3</a:t>
                      </a:r>
                      <a:endParaRPr lang="fr-FR" sz="2400" dirty="0">
                        <a:solidFill>
                          <a:srgbClr val="00B0F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GACHE</a:t>
                      </a:r>
                      <a:endParaRPr lang="fr-FR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Sortie numérique vers le </a:t>
                      </a:r>
                      <a:r>
                        <a:rPr lang="fr-FR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Module Relais</a:t>
                      </a:r>
                      <a:r>
                        <a:rPr lang="fr-FR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(commande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l'ACCES)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CS</a:t>
                      </a: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Module Ethernet</a:t>
                      </a: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(Sélection du module)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CLK</a:t>
                      </a: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Module Ethernet</a:t>
                      </a: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(Signal d’horloge)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MOSI</a:t>
                      </a: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Module Ethernet</a:t>
                      </a: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(Données Maitre -&gt; Esclave)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MISO</a:t>
                      </a: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Module Ethernet</a:t>
                      </a: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(Données Esclave -&gt; Maitre)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A0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VIN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Entrée analogique : mesure de la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tension de la BATTERIE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Rectangle à coins arrondis 9"/>
          <p:cNvSpPr/>
          <p:nvPr/>
        </p:nvSpPr>
        <p:spPr>
          <a:xfrm>
            <a:off x="0" y="2996952"/>
            <a:ext cx="8964488" cy="360040"/>
          </a:xfrm>
          <a:prstGeom prst="roundRect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/>
          <p:cNvSpPr/>
          <p:nvPr/>
        </p:nvSpPr>
        <p:spPr>
          <a:xfrm>
            <a:off x="0" y="3356992"/>
            <a:ext cx="8964488" cy="1440160"/>
          </a:xfrm>
          <a:prstGeom prst="roundRect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0" y="4797152"/>
            <a:ext cx="8964488" cy="360040"/>
          </a:xfrm>
          <a:prstGeom prst="roundRect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3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1825389" y="19989"/>
            <a:ext cx="73083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Les fonctions Arduino…</a:t>
            </a:r>
            <a:endParaRPr lang="fr-FR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459443"/>
              </p:ext>
            </p:extLst>
          </p:nvPr>
        </p:nvGraphicFramePr>
        <p:xfrm>
          <a:off x="83096" y="1916832"/>
          <a:ext cx="9060904" cy="4252673"/>
        </p:xfrm>
        <a:graphic>
          <a:graphicData uri="http://schemas.openxmlformats.org/drawingml/2006/table">
            <a:tbl>
              <a:tblPr/>
              <a:tblGrid>
                <a:gridCol w="3463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34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4520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Fonction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RÔLE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828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kern="12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Instancie l'objet </a:t>
                      </a:r>
                      <a:r>
                        <a:rPr lang="fr-FR" sz="140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serveur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(objet qui écoute le PORT)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828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kern="12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Initialise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les paramètres de la carte réseau</a:t>
                      </a:r>
                      <a:endParaRPr lang="fr-FR" sz="2000" dirty="0">
                        <a:solidFill>
                          <a:srgbClr val="00B0F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408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Démarre le </a:t>
                      </a:r>
                      <a:r>
                        <a:rPr lang="fr-FR" sz="140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serveur</a:t>
                      </a:r>
                      <a:endParaRPr lang="fr-FR" sz="1400" kern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Instancie l'objet </a:t>
                      </a:r>
                      <a:r>
                        <a:rPr lang="fr-FR" sz="1400" kern="120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</a:t>
                      </a: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à partir</a:t>
                      </a:r>
                      <a:r>
                        <a:rPr lang="fr-FR" sz="1400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du </a:t>
                      </a:r>
                      <a:r>
                        <a:rPr lang="fr-FR" sz="1400" kern="12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serveur </a:t>
                      </a:r>
                      <a:r>
                        <a:rPr lang="fr-FR" sz="1400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fr-FR" sz="1400" kern="1200" baseline="0" dirty="0" err="1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true</a:t>
                      </a:r>
                      <a:r>
                        <a:rPr lang="fr-FR" sz="1400" kern="12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ou</a:t>
                      </a:r>
                      <a:r>
                        <a:rPr lang="fr-FR" sz="1400" kern="12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false</a:t>
                      </a: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fr-FR" sz="1400" kern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Permet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de tester </a:t>
                      </a:r>
                      <a:r>
                        <a:rPr lang="fr-FR" sz="1400" b="1" kern="1200" dirty="0" smtClean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un </a:t>
                      </a:r>
                      <a:r>
                        <a:rPr lang="fr-FR" sz="14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est </a:t>
                      </a:r>
                      <a:r>
                        <a:rPr lang="fr-FR" sz="14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présent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fr-FR" sz="1400" baseline="0" dirty="0" err="1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true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kern="1200" dirty="0" smtClean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Tant que </a:t>
                      </a:r>
                      <a:r>
                        <a:rPr lang="fr-FR" sz="1400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fr-FR" sz="1400" kern="12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</a:t>
                      </a:r>
                      <a:r>
                        <a:rPr lang="fr-FR" sz="1400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est </a:t>
                      </a:r>
                      <a:r>
                        <a:rPr lang="fr-FR" sz="140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connecté</a:t>
                      </a:r>
                      <a:endParaRPr lang="fr-FR" sz="1400" kern="1200" baseline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Lecture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du </a:t>
                      </a:r>
                      <a:r>
                        <a:rPr lang="fr-FR" sz="14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caractère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transmis</a:t>
                      </a: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par le </a:t>
                      </a:r>
                      <a:r>
                        <a:rPr lang="fr-FR" sz="1400" kern="12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</a:t>
                      </a:r>
                      <a:endParaRPr lang="fr-FR" sz="1400" kern="1200" baseline="0" dirty="0">
                        <a:solidFill>
                          <a:srgbClr val="00B0F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Concaténation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du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baseline="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caractère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reçu dans la chaine </a:t>
                      </a:r>
                      <a:r>
                        <a:rPr lang="fr-FR" sz="1400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readString</a:t>
                      </a:r>
                      <a:endParaRPr lang="fr-FR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Transmission</a:t>
                      </a: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du code HTML au </a:t>
                      </a:r>
                      <a:r>
                        <a:rPr lang="fr-FR" sz="1400" kern="120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</a:t>
                      </a:r>
                      <a:endParaRPr lang="fr-FR" sz="1400" kern="1200" dirty="0">
                        <a:solidFill>
                          <a:srgbClr val="00B0F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291016"/>
                  </a:ext>
                </a:extLst>
              </a:tr>
              <a:tr h="318896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Arrêt </a:t>
                      </a: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de la communication avec le </a:t>
                      </a:r>
                      <a:r>
                        <a:rPr lang="fr-FR" sz="1400" kern="120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 </a:t>
                      </a: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(libère l'objet client)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53296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endParaRPr lang="fr-FR" sz="1400" kern="1200" dirty="0">
                        <a:solidFill>
                          <a:srgbClr val="00B0F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9169713"/>
                  </a:ext>
                </a:extLst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226" y="2410412"/>
            <a:ext cx="2133600" cy="228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226" y="2760541"/>
            <a:ext cx="3505200" cy="17145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097" y="3054704"/>
            <a:ext cx="1190625" cy="1714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8226" y="3393718"/>
            <a:ext cx="3257550" cy="20955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094" y="3726364"/>
            <a:ext cx="847725" cy="20002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3094" y="4129599"/>
            <a:ext cx="2047875" cy="20002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3094" y="4451481"/>
            <a:ext cx="1876425" cy="20002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8226" y="4856427"/>
            <a:ext cx="2219325" cy="17145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8226" y="5189361"/>
            <a:ext cx="2000250" cy="20002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8226" y="5550870"/>
            <a:ext cx="1143000" cy="20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7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728</Words>
  <Application>Microsoft Office PowerPoint</Application>
  <PresentationFormat>Affichage à l'écran (4:3)</PresentationFormat>
  <Paragraphs>107</Paragraphs>
  <Slides>8</Slides>
  <Notes>8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Thème Office</vt:lpstr>
      <vt:lpstr>Visio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peuge</dc:creator>
  <cp:lastModifiedBy>peuge</cp:lastModifiedBy>
  <cp:revision>53</cp:revision>
  <cp:lastPrinted>2022-04-18T15:45:37Z</cp:lastPrinted>
  <dcterms:created xsi:type="dcterms:W3CDTF">2015-11-02T20:57:27Z</dcterms:created>
  <dcterms:modified xsi:type="dcterms:W3CDTF">2022-04-18T15:46:50Z</dcterms:modified>
</cp:coreProperties>
</file>